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794500" cy="9931400"/>
  <p:embeddedFontLst>
    <p:embeddedFont>
      <p:font typeface="Golos Text" pitchFamily="34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0" d="100"/>
          <a:sy n="90" d="100"/>
        </p:scale>
        <p:origin x="-3120" y="-1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4" cy="49829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7" y="2"/>
            <a:ext cx="2944284" cy="49829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4" cy="49829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7" y="9433108"/>
            <a:ext cx="2944284" cy="49829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4" cy="49657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4" cy="49657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744538"/>
            <a:ext cx="2578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8"/>
            <a:ext cx="5435600" cy="4469130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4" cy="49657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33108"/>
            <a:ext cx="2944284" cy="49657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12" Type="http://schemas.openxmlformats.org/officeDocument/2006/relationships/hyperlink" Target="http://www.nalog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6800" y="134282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764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152240" y="1492897"/>
            <a:ext cx="6553124" cy="66018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300" b="1" dirty="0" smtClean="0">
              <a:latin typeface="Golos Text" charset="0"/>
              <a:ea typeface="Golos Text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Налоговые ставки и льготы по имущественным налогам устанавливаются нормативными правовыми актами различного 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уровня</a:t>
            </a:r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Федеральные льготы действуют для всех регионов, а местные только в определенном субъекте РФ. В разных регионах перечень льготных категорий налогоплательщиков и требования для получения льгот могут отличаться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Golos Text" charset="0"/>
              <a:ea typeface="Golos Text" charset="0"/>
            </a:endParaRPr>
          </a:p>
          <a:p>
            <a:pPr algn="just"/>
            <a:endParaRPr lang="ru-RU" sz="1200" dirty="0" smtClean="0">
              <a:latin typeface="Golos Text" charset="0"/>
              <a:ea typeface="Golos Text" charset="0"/>
            </a:endParaRPr>
          </a:p>
          <a:p>
            <a:pPr algn="just"/>
            <a:endParaRPr lang="ru-RU" sz="1200" dirty="0">
              <a:latin typeface="Golos Text" charset="0"/>
              <a:ea typeface="Golos Text" charset="0"/>
            </a:endParaRPr>
          </a:p>
          <a:p>
            <a:pPr algn="just"/>
            <a:endParaRPr lang="ru-RU" sz="1200" dirty="0" smtClean="0">
              <a:latin typeface="Golos Text" charset="0"/>
              <a:ea typeface="Golos Text" charset="0"/>
            </a:endParaRPr>
          </a:p>
          <a:p>
            <a:pPr algn="just"/>
            <a:endParaRPr lang="ru-RU" sz="1200" dirty="0" smtClean="0">
              <a:latin typeface="Golos Text" charset="0"/>
              <a:ea typeface="Golos Text" charset="0"/>
            </a:endParaRPr>
          </a:p>
          <a:p>
            <a:pPr algn="just"/>
            <a:endParaRPr lang="ru-RU" sz="1200" dirty="0">
              <a:latin typeface="Golos Text" charset="0"/>
              <a:ea typeface="Golos Text" charset="0"/>
            </a:endParaRPr>
          </a:p>
          <a:p>
            <a:pPr algn="just"/>
            <a:endParaRPr lang="ru-RU" sz="1200" dirty="0">
              <a:latin typeface="Golos Text" charset="0"/>
              <a:ea typeface="Golos Text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       Чтобы найти информацию в информационном ресурсе необходимо ввести следующие параметры поиска:</a:t>
            </a:r>
          </a:p>
          <a:p>
            <a:pPr algn="just"/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вид </a:t>
            </a:r>
            <a:r>
              <a:rPr lang="x-none" sz="1400">
                <a:latin typeface="Times New Roman" pitchFamily="18" charset="0"/>
                <a:ea typeface="Golos Text" charset="0"/>
                <a:cs typeface="Times New Roman" pitchFamily="18" charset="0"/>
              </a:rPr>
              <a:t>налога (</a:t>
            </a:r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транспортный,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 </a:t>
            </a:r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земельный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, </a:t>
            </a:r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налог </a:t>
            </a:r>
            <a:r>
              <a:rPr lang="x-none" sz="1400">
                <a:latin typeface="Times New Roman" pitchFamily="18" charset="0"/>
                <a:ea typeface="Golos Text" charset="0"/>
                <a:cs typeface="Times New Roman" pitchFamily="18" charset="0"/>
              </a:rPr>
              <a:t>на </a:t>
            </a:r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имущество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)</a:t>
            </a:r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/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налоговый </a:t>
            </a:r>
            <a:r>
              <a:rPr lang="x-none" sz="1400">
                <a:latin typeface="Times New Roman" pitchFamily="18" charset="0"/>
                <a:ea typeface="Golos Text" charset="0"/>
                <a:cs typeface="Times New Roman" pitchFamily="18" charset="0"/>
              </a:rPr>
              <a:t>период (год), </a:t>
            </a:r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убъект РФ</a:t>
            </a:r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 (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Республика Хакасия или иной</a:t>
            </a:r>
            <a:r>
              <a:rPr lang="x-none" sz="140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аименование муниципального образования ( для земельного налога и налога на имущество физических лиц)</a:t>
            </a:r>
          </a:p>
          <a:p>
            <a:pPr algn="just"/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     Сервис предоставляет информацию о налоговых ставках, льготах и вычетах, установленных на  федеральном , региональном и местном уровнях. Содержит сведения о документах, которые необходимо представить в налоговый орган для подтверждения права на применение налоговой льготы.</a:t>
            </a:r>
          </a:p>
          <a:p>
            <a:pPr algn="just"/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Переходите по </a:t>
            </a:r>
            <a:r>
              <a:rPr lang="en-US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QR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 коду для получения информации.</a:t>
            </a:r>
          </a:p>
          <a:p>
            <a:pPr algn="just"/>
            <a:endParaRPr lang="ru-RU" sz="1200" dirty="0" smtClean="0">
              <a:latin typeface="Golos Text" charset="0"/>
              <a:ea typeface="Golos Text" charset="0"/>
            </a:endParaRPr>
          </a:p>
          <a:p>
            <a:pPr algn="just"/>
            <a:endParaRPr lang="ru-RU" sz="1200" dirty="0">
              <a:latin typeface="Golos Text" charset="0"/>
              <a:ea typeface="Golos Text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6A6B6DA8-546E-8208-64F2-4439C7DF3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022" y="8192015"/>
            <a:ext cx="1966093" cy="12736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37" y="8246221"/>
            <a:ext cx="11699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0" y="4664968"/>
            <a:ext cx="225585" cy="22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" y="3161627"/>
            <a:ext cx="6885819" cy="141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240" y="3512841"/>
            <a:ext cx="6553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rgbClr val="57565A"/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Получить актуальную информацию о соответствующих законах субъектов РФ, а также налоговых ставках и льготах можно с помощью сервиса </a:t>
            </a:r>
            <a:r>
              <a:rPr lang="ru-RU" sz="1400" b="1" dirty="0">
                <a:solidFill>
                  <a:srgbClr val="57565A"/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«Справочная информация о ставках и льготах по имущественным налогам» </a:t>
            </a:r>
            <a:r>
              <a:rPr lang="ru-RU" sz="1400" dirty="0">
                <a:solidFill>
                  <a:srgbClr val="57565A"/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на сайте ФНС России </a:t>
            </a:r>
            <a:r>
              <a:rPr lang="en-US" sz="1400" dirty="0">
                <a:solidFill>
                  <a:srgbClr val="57565A"/>
                </a:solidFill>
                <a:latin typeface="Times New Roman" pitchFamily="18" charset="0"/>
                <a:ea typeface="Golos Text" charset="0"/>
                <a:cs typeface="Times New Roman" pitchFamily="18" charset="0"/>
                <a:hlinkClick r:id="rId12"/>
              </a:rPr>
              <a:t>www.nalog.gov.ru</a:t>
            </a:r>
            <a:r>
              <a:rPr lang="ru-RU" sz="1400" dirty="0">
                <a:solidFill>
                  <a:srgbClr val="57565A"/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57565A"/>
              </a:solidFill>
              <a:latin typeface="Times New Roman" pitchFamily="18" charset="0"/>
              <a:ea typeface="Golos Text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026" y="1003016"/>
            <a:ext cx="629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Вся информация о налоговых ставках и льготах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имущественным налогам на сайте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2473077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164965</TotalTime>
  <Words>205</Words>
  <Application>Microsoft Office PowerPoint</Application>
  <PresentationFormat>Лист A4 (210x297 мм)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Петрук Наталья Николаевна</cp:lastModifiedBy>
  <cp:revision>1959</cp:revision>
  <cp:lastPrinted>2024-03-14T05:25:40Z</cp:lastPrinted>
  <dcterms:created xsi:type="dcterms:W3CDTF">2014-10-08T23:03:32Z</dcterms:created>
  <dcterms:modified xsi:type="dcterms:W3CDTF">2025-03-07T09:15:18Z</dcterms:modified>
</cp:coreProperties>
</file>